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Rg st="1" end="17"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580"/>
  </p:normalViewPr>
  <p:slideViewPr>
    <p:cSldViewPr snapToGrid="0" snapToObjects="1">
      <p:cViewPr varScale="1">
        <p:scale>
          <a:sx n="121" d="100"/>
          <a:sy n="121" d="100"/>
        </p:scale>
        <p:origin x="2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39D95-5BB3-594A-82FF-93E9A7446A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D32478-00CB-224E-9EE4-43CA2919BE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065A73-6EA3-9545-80CC-74F50BB0CB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3A0B-289A-6C48-80E6-D6D6402D4C36}" type="datetimeFigureOut">
              <a:rPr lang="en-US" smtClean="0"/>
              <a:t>8/30/20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E4CA75-0691-D64C-B355-A26E9B69B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126EA6-C04B-1041-A699-A2F006773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56244-6F08-E34D-9230-D29E9F288C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1884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50FDC3-3E44-F442-8050-0D52CC3F88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902F64-5827-B54E-B1CE-F04C441177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148464-DB82-A845-A3E8-61DF579074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3A0B-289A-6C48-80E6-D6D6402D4C36}" type="datetimeFigureOut">
              <a:rPr lang="en-US" smtClean="0"/>
              <a:t>8/30/20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7A2F0A-C9F7-7F44-A3AB-3925AFF6EA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87C160-7291-E74A-BBCC-79499102C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56244-6F08-E34D-9230-D29E9F288C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6539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045F443-3921-6C4E-ACCF-94C73BDEC4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94710F-AB4E-7E41-89F6-95D0F86B0F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016157-3C19-B14D-A4E3-C182E59BE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3A0B-289A-6C48-80E6-D6D6402D4C36}" type="datetimeFigureOut">
              <a:rPr lang="en-US" smtClean="0"/>
              <a:t>8/30/20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0AD72F-EF44-804B-B93B-C02BD32CF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A99642-39A3-0641-92E3-17A4DBFD0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56244-6F08-E34D-9230-D29E9F288C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9054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F6DB2-D425-244E-B3F6-0FE5283F6D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8F9EAA-D6E6-6B49-8FF4-5C1C5C210D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757C65-4AFD-184E-AD7A-6235626F68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3A0B-289A-6C48-80E6-D6D6402D4C36}" type="datetimeFigureOut">
              <a:rPr lang="en-US" smtClean="0"/>
              <a:t>8/30/20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F5B50E-0A3B-A14E-975B-FE3F03726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FB5825-C9EA-F149-8D48-7CC90F81C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56244-6F08-E34D-9230-D29E9F288C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5356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97016-A52D-E447-A765-F2944F3E07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4F79C9-8CDA-824B-99AB-0B83272373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3C857D-2296-664F-904C-B359502A2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3A0B-289A-6C48-80E6-D6D6402D4C36}" type="datetimeFigureOut">
              <a:rPr lang="en-US" smtClean="0"/>
              <a:t>8/30/20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E00181-45AF-9B48-9446-FF7BBBB3D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CEB4F4-B1EB-1548-AFEC-3B86B9E6B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56244-6F08-E34D-9230-D29E9F288C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6369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B1AF8-8B01-4846-AD2C-C05C90FD2F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8F115A-E748-534D-BB4C-B9BFF35ABB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77E319-FCA3-0349-824B-8244970F19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0A049C-9F13-874E-9F3A-AAF3F4B5A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3A0B-289A-6C48-80E6-D6D6402D4C36}" type="datetimeFigureOut">
              <a:rPr lang="en-US" smtClean="0"/>
              <a:t>8/30/20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AAD6D7-80F3-F54C-9DD1-DBD9021CBC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8713A7-D103-354C-A0B0-585ECDEEED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56244-6F08-E34D-9230-D29E9F288C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8646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30625-EE66-A14A-AA1C-1D163A79B5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E09F50-AF1A-9E47-A03C-1CA11B20BE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57998D-1953-AE48-98DC-AE20130626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D38C50-1504-0A4A-95BE-14A10793A5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DFC239B-FA06-654D-93EA-610A519605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D00D37-6175-364B-8459-8B8D59B63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3A0B-289A-6C48-80E6-D6D6402D4C36}" type="datetimeFigureOut">
              <a:rPr lang="en-US" smtClean="0"/>
              <a:t>8/30/20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868F49F-A5B4-0540-8B17-3F5F9877B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822A94B-3648-704C-9938-1859EC396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56244-6F08-E34D-9230-D29E9F288C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11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F03F2-56B4-F940-98A4-CA3171EEC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8C9DE1-3B24-264D-821A-2E068E26E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3A0B-289A-6C48-80E6-D6D6402D4C36}" type="datetimeFigureOut">
              <a:rPr lang="en-US" smtClean="0"/>
              <a:t>8/30/20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83F925-E8C5-D746-90BF-36771408A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03433D-188E-7F48-A4A1-35C7A7E84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56244-6F08-E34D-9230-D29E9F288C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5347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1ADC6E-046E-7445-9576-12DD3F26F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3A0B-289A-6C48-80E6-D6D6402D4C36}" type="datetimeFigureOut">
              <a:rPr lang="en-US" smtClean="0"/>
              <a:t>8/30/20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3712A4-7516-8A41-AD6B-1671C9D139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9CB629-D680-DD40-A7D0-39B905192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56244-6F08-E34D-9230-D29E9F288C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3682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78FBE-491A-EC46-847D-458FA33818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44F09-B2F7-2349-AC5A-EB4A649B27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F614F8-CD8F-AD47-9E59-9B74421BCD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66352F-D13B-2C4B-B111-BFBC7ACEA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3A0B-289A-6C48-80E6-D6D6402D4C36}" type="datetimeFigureOut">
              <a:rPr lang="en-US" smtClean="0"/>
              <a:t>8/30/20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98F8E0-0AC1-1F4B-89FA-D5C73CD97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107459-C4FD-6744-BD4B-BE13FCEDB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56244-6F08-E34D-9230-D29E9F288C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3880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38147-32EB-CE46-8140-22A67C675B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BEDC81C-D169-524A-B654-6AC20405E6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1D9E40-DDA9-4748-833C-0702677EE6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C2F77D-5C95-5446-8A1F-72BF02B54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3A0B-289A-6C48-80E6-D6D6402D4C36}" type="datetimeFigureOut">
              <a:rPr lang="en-US" smtClean="0"/>
              <a:t>8/30/20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8075B9-DEC2-0548-A5E4-48890678D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E215C4-EC75-E74A-881C-75104E6EA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56244-6F08-E34D-9230-D29E9F288C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4696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DD0C13-8260-2745-B3F6-D3F422DC45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9E30CE-04A4-2F4C-88A1-F99EBEA71F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52A5BB-31A3-634B-8593-7069DE6072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EA3A0B-289A-6C48-80E6-D6D6402D4C36}" type="datetimeFigureOut">
              <a:rPr lang="en-US" smtClean="0"/>
              <a:t>8/30/20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C9B0FF-349C-D54E-87EB-9C136A6CEA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56EB19-8091-824A-99A7-A01B2970B9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A56244-6F08-E34D-9230-D29E9F288C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573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F429FD-2691-BB4B-BBA9-E2D8359773B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10th Class </a:t>
            </a:r>
            <a:r>
              <a:rPr lang="en-US" dirty="0" err="1"/>
              <a:t>Civis</a:t>
            </a:r>
            <a:r>
              <a:rPr lang="en-US" dirty="0"/>
              <a:t> Chapter-3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625A7B-0D36-A047-8A48-DEC3E404411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Democracy and Diversity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7B47F28-46D8-A64E-BA84-93010BD03AA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0647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366"/>
    </mc:Choice>
    <mc:Fallback>
      <p:transition spd="slow" advTm="103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B6DA0-CA0C-574C-A2C3-E6A646225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Origins of social differences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660F90-27B2-5F44-8757-4DB483B1FB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Normally social differences are mostly based on accident of birth.</a:t>
            </a:r>
          </a:p>
          <a:p>
            <a:r>
              <a:rPr lang="en-US" dirty="0"/>
              <a:t>Normally we don’t choose to belong to our community. We belong to it simply because we were born into it.</a:t>
            </a:r>
          </a:p>
          <a:p>
            <a:r>
              <a:rPr lang="en-US" dirty="0"/>
              <a:t>Some people choose different religion to follow a religion other than the one in which they were born.</a:t>
            </a:r>
          </a:p>
          <a:p>
            <a:r>
              <a:rPr lang="en-US" dirty="0"/>
              <a:t>Every Social difference does not lead to social division.</a:t>
            </a:r>
          </a:p>
          <a:p>
            <a:r>
              <a:rPr lang="en-US" dirty="0"/>
              <a:t>We all can have more than one identity and can belong to more than </a:t>
            </a:r>
          </a:p>
          <a:p>
            <a:pPr marL="0" indent="0">
              <a:buNone/>
            </a:pPr>
            <a:r>
              <a:rPr lang="en-US" dirty="0"/>
              <a:t>one social group.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2CDE742-3FFC-214B-B770-601E7135FB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8106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330"/>
    </mc:Choice>
    <mc:Fallback>
      <p:transition spd="slow" advTm="573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C10919-073B-564C-84B0-DF2CEE15D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OVERLAPPING DIFFRENCES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EB0902-16A7-6448-9F54-39D1B16DFB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284535" cy="4667250"/>
          </a:xfrm>
        </p:spPr>
        <p:txBody>
          <a:bodyPr>
            <a:normAutofit/>
          </a:bodyPr>
          <a:lstStyle/>
          <a:p>
            <a:r>
              <a:rPr lang="en-US" dirty="0"/>
              <a:t>One social difference is strengthened by another social difference .</a:t>
            </a:r>
          </a:p>
          <a:p>
            <a:pPr marL="0" indent="0">
              <a:buNone/>
            </a:pPr>
            <a:r>
              <a:rPr lang="en-US" dirty="0"/>
              <a:t>   It leads to social divisions </a:t>
            </a:r>
          </a:p>
          <a:p>
            <a:pPr marL="0" indent="0">
              <a:buNone/>
            </a:pPr>
            <a:r>
              <a:rPr lang="en-US" dirty="0"/>
              <a:t>Example : The difference between the Blacks and Whites becomes a social division in the US because the Blacks tend to be poor, homeless and discriminated against.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7F27F63B-E88A-3B4E-B2B6-22AD261FF87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0884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61"/>
    </mc:Choice>
    <mc:Fallback>
      <p:transition spd="slow" advTm="50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09EE4-0B1C-884B-BE65-EAA5156B2F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Cross-cutting Differences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405A3A-FADC-F34E-A1EB-35C881D99C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One social difference is weakened by another social difference . These are easier to accommodates 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09735AC-AEFF-684D-8C33-DE4CD5595E2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1100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01"/>
    </mc:Choice>
    <mc:Fallback>
      <p:transition spd="slow" advTm="13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40D810-2A44-594C-B7D5-A1BE61C73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Politics of social division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5600A4-1CE4-EC4A-907C-F6132BEE49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Effects</a:t>
            </a:r>
          </a:p>
          <a:p>
            <a:r>
              <a:rPr lang="en-US" dirty="0"/>
              <a:t>Combination of politics and social division is very dangerous</a:t>
            </a:r>
          </a:p>
          <a:p>
            <a:r>
              <a:rPr lang="en-US" dirty="0"/>
              <a:t> Result of this can be a civil war of even disintegration </a:t>
            </a:r>
          </a:p>
          <a:p>
            <a:r>
              <a:rPr lang="en-US" dirty="0"/>
              <a:t>Political parties  promise a certain social group to get votes in </a:t>
            </a:r>
            <a:r>
              <a:rPr lang="en-US" dirty="0" err="1"/>
              <a:t>favour</a:t>
            </a:r>
            <a:r>
              <a:rPr lang="en-US" dirty="0"/>
              <a:t> 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21BCE11D-E29E-C14B-94D2-F931AB4F49E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7173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216"/>
    </mc:Choice>
    <mc:Fallback>
      <p:transition spd="slow" advTm="662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1A25F-8EB7-6147-B592-D1B5FF995C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37415"/>
            <a:ext cx="10515600" cy="2520028"/>
          </a:xfrm>
        </p:spPr>
        <p:txBody>
          <a:bodyPr/>
          <a:lstStyle/>
          <a:p>
            <a:r>
              <a:rPr lang="en-US" dirty="0"/>
              <a:t>Three Factors of which decide the outcome of politics of social division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1C5CA8C3-0716-0F4C-977B-8E615AE9C4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4117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887"/>
    </mc:Choice>
    <mc:Fallback>
      <p:transition spd="slow" advTm="68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4AEA09-F28A-9D42-AF55-DD4B723EE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Role of identity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CE2CD2-E60B-A44E-93E0-27F967E207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Singular identity causes division but multiple identities do not </a:t>
            </a: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8C15237-DBBB-284C-882E-633B2C18A51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3799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557"/>
    </mc:Choice>
    <mc:Fallback>
      <p:transition spd="slow" advTm="85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43A09-2A45-1347-9310-E4F11FBFE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Role of political leader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C466E6-E135-3E48-A410-F21E5FE981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Results of demand within constitutional framework and outside it , varies 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7BFD51A-0725-7A43-AFEF-1C2DAA31BE5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6426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18"/>
    </mc:Choice>
    <mc:Fallback>
      <p:transition spd="slow" advTm="67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6405F9-DDCF-DB45-8796-C796663605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Role of government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67FA43-F787-1D48-AD32-1210DEE934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Results also depends on how government reacts to the demand of the group 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6BFC56D-5168-9541-8A6F-06AE947E983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2967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939"/>
    </mc:Choice>
    <mc:Fallback>
      <p:transition spd="slow" advTm="209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3D99-4C76-EF49-A1E0-EFEC44701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Diversity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517070-E450-E54B-990B-FC1E7F8E7C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means understanding that each individual is unique, and recognizing our individual differences. These can be along the dimensions of race, ethnicity, gender, sexual orientation, socio-economic status, age, physical abilities, religious beliefs, political beliefs, or other ideologies. 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9068C9B8-8F3D-B146-AB76-661FDC12BF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0192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526"/>
    </mc:Choice>
    <mc:Fallback>
      <p:transition spd="slow" advTm="405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89FA1-DB81-0F47-8453-08030651F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 to be Covered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7AFA6C-CE34-A142-8FA1-D9AB33DE04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Story of Mexico Olympics</a:t>
            </a:r>
          </a:p>
          <a:p>
            <a:r>
              <a:rPr lang="en-US" dirty="0"/>
              <a:t>Reasons for Social </a:t>
            </a:r>
            <a:r>
              <a:rPr lang="en-US" dirty="0" err="1"/>
              <a:t>Diffrences</a:t>
            </a:r>
            <a:endParaRPr lang="en-US" dirty="0"/>
          </a:p>
          <a:p>
            <a:r>
              <a:rPr lang="en-US" dirty="0"/>
              <a:t>Politics of Social Divisions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191D2DF2-8207-DF48-8A31-E884C00BB5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8494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415"/>
    </mc:Choice>
    <mc:Fallback>
      <p:transition spd="slow" advTm="174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0A825F-D22A-BE49-A21D-F7F334BF9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Story from Mexico Olympics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9DDBF58-FFA7-E445-8F51-7404EB5249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838200" y="1957821"/>
            <a:ext cx="10515600" cy="4086945"/>
          </a:xfr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786879F9-0CD1-B64F-AC02-F77B76975CB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40590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8715"/>
    </mc:Choice>
    <mc:Fallback>
      <p:transition spd="slow" advTm="1287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E1A926-DDD5-EB47-B60C-3146CEA9FE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This Picture shows the Civil Rights Movement In the United States</a:t>
            </a:r>
          </a:p>
          <a:p>
            <a:pPr marL="0" indent="0">
              <a:buNone/>
            </a:pPr>
            <a:r>
              <a:rPr lang="en-US" dirty="0"/>
              <a:t>These represent the medical Ceremony of the 200 meters race in the 1968 Olympics held at Mexico city .</a:t>
            </a:r>
          </a:p>
          <a:p>
            <a:pPr marL="0" indent="0">
              <a:buNone/>
            </a:pPr>
            <a:r>
              <a:rPr lang="en-US" dirty="0"/>
              <a:t>The two men Tommie Smith and john Carlos are Africans-Americans</a:t>
            </a:r>
          </a:p>
          <a:p>
            <a:pPr marL="0" indent="0">
              <a:buNone/>
            </a:pPr>
            <a:r>
              <a:rPr lang="en-US" dirty="0"/>
              <a:t>They have won the gold and </a:t>
            </a:r>
            <a:r>
              <a:rPr lang="en-US" dirty="0" err="1"/>
              <a:t>bronz</a:t>
            </a:r>
            <a:r>
              <a:rPr lang="en-US" dirty="0"/>
              <a:t> medals respectively .They received </a:t>
            </a:r>
          </a:p>
          <a:p>
            <a:pPr marL="0" indent="0">
              <a:buNone/>
            </a:pPr>
            <a:r>
              <a:rPr lang="en-US" dirty="0"/>
              <a:t>Their medals wearing black socks and no shoes to represent Black </a:t>
            </a:r>
          </a:p>
          <a:p>
            <a:pPr marL="0" indent="0">
              <a:buNone/>
            </a:pPr>
            <a:r>
              <a:rPr lang="en-US" dirty="0"/>
              <a:t>Poverty with this gesture ,they tried to draw international attention to racial discrimination in The United States.</a:t>
            </a:r>
          </a:p>
          <a:p>
            <a:pPr marL="0" indent="0">
              <a:buNone/>
            </a:pPr>
            <a:r>
              <a:rPr lang="en-US" dirty="0"/>
              <a:t>The silver medalist white Australian Peter Norman wore a human rights </a:t>
            </a:r>
            <a:r>
              <a:rPr lang="en-US" dirty="0" err="1"/>
              <a:t>bedge</a:t>
            </a:r>
            <a:r>
              <a:rPr lang="en-US" dirty="0"/>
              <a:t> on his shirt during the ceremony to show his support to the two Americans. 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5127A5C-8FAE-EC47-BA55-9C45B38C413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1761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27"/>
    </mc:Choice>
    <mc:Fallback>
      <p:transition spd="slow" advTm="18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B461C-60A7-1A4B-A81C-1EE6F1746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OF THIS 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89D72-0CD3-BC40-B863-D517E5D6F6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1-Their medals were taken back.</a:t>
            </a:r>
          </a:p>
          <a:p>
            <a:pPr marL="0" indent="0">
              <a:buNone/>
            </a:pPr>
            <a:r>
              <a:rPr lang="en-US" dirty="0"/>
              <a:t>2-  Norman not </a:t>
            </a:r>
            <a:r>
              <a:rPr lang="en-US" dirty="0" err="1"/>
              <a:t>seleced</a:t>
            </a:r>
            <a:r>
              <a:rPr lang="en-US" dirty="0"/>
              <a:t> for the next Olympic.</a:t>
            </a:r>
          </a:p>
          <a:p>
            <a:pPr marL="0" indent="0">
              <a:buNone/>
            </a:pPr>
            <a:r>
              <a:rPr lang="en-US" dirty="0"/>
              <a:t>3- Civil Rights Movement in United States gained international attention.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1495FA1-8873-A843-88C1-37051064540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6821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287"/>
    </mc:Choice>
    <mc:Fallback>
      <p:transition spd="slow" advTm="402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34674A-AA88-0648-A48A-650225FB0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91729"/>
            <a:ext cx="10515600" cy="2286000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REASONS </a:t>
            </a:r>
            <a:br>
              <a:rPr lang="en-US" b="1" dirty="0"/>
            </a:br>
            <a:r>
              <a:rPr lang="en-US" b="1" dirty="0"/>
              <a:t>OF</a:t>
            </a:r>
            <a:br>
              <a:rPr lang="en-US" b="1" dirty="0"/>
            </a:br>
            <a:r>
              <a:rPr lang="en-US" b="1" dirty="0"/>
              <a:t> SOCIAL DIFFRENCES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35BA9AD-740A-A944-BD59-D3DF51537A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3299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128"/>
    </mc:Choice>
    <mc:Fallback>
      <p:transition spd="slow" advTm="91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BE321D-8160-C141-96B0-2973E2214B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6935" y="317886"/>
            <a:ext cx="5871519" cy="1325563"/>
          </a:xfrm>
        </p:spPr>
        <p:txBody>
          <a:bodyPr/>
          <a:lstStyle/>
          <a:p>
            <a:r>
              <a:rPr lang="en-US" b="1" dirty="0"/>
              <a:t>BLACK POWER SALUTE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D69405-C4D2-AF4E-A930-DD50C05024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17574" y="1825625"/>
            <a:ext cx="6081584" cy="3388926"/>
          </a:xfrm>
        </p:spPr>
        <p:txBody>
          <a:bodyPr/>
          <a:lstStyle/>
          <a:p>
            <a:r>
              <a:rPr lang="en-US" dirty="0"/>
              <a:t>The athletes in the example above were responding to social divisions and social inequalities.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1138CF22-930B-F045-B49B-B9A5E7DA9CB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9801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407"/>
    </mc:Choice>
    <mc:Fallback>
      <p:transition spd="slow" advTm="124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9DDB4E-97F8-5F43-A808-AF74485AF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8406" y="303341"/>
            <a:ext cx="4648200" cy="1325563"/>
          </a:xfrm>
        </p:spPr>
        <p:txBody>
          <a:bodyPr/>
          <a:lstStyle/>
          <a:p>
            <a:r>
              <a:rPr lang="en-US" b="1" dirty="0"/>
              <a:t>SOCIETY DIVISIONS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D5E7A9-EC51-5A42-9F98-6483B3FD7B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4579" y="1763841"/>
            <a:ext cx="6761205" cy="237567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In the previous two chapters we have already noted some other forms of social divisions. The examples of Belgium and Sri Lanka show both regional and social divisions.</a:t>
            </a:r>
          </a:p>
          <a:p>
            <a:pPr marL="0" indent="0">
              <a:buNone/>
            </a:pPr>
            <a:r>
              <a:rPr lang="en-US" dirty="0"/>
              <a:t>Thus social diversity can take different forms in different societies.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29DC724-D2F0-1143-94F0-D4E9076E18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89520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980"/>
    </mc:Choice>
    <mc:Fallback>
      <p:transition spd="slow" advTm="239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</TotalTime>
  <Words>526</Words>
  <Application>Microsoft Macintosh PowerPoint</Application>
  <PresentationFormat>Widescreen</PresentationFormat>
  <Paragraphs>51</Paragraphs>
  <Slides>17</Slides>
  <Notes>0</Notes>
  <HiddenSlides>0</HiddenSlides>
  <MMClips>17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10th Class Civis Chapter-3</vt:lpstr>
      <vt:lpstr>Diversity </vt:lpstr>
      <vt:lpstr>Topic to be Covered</vt:lpstr>
      <vt:lpstr>A Story from Mexico Olympics</vt:lpstr>
      <vt:lpstr>PowerPoint Presentation</vt:lpstr>
      <vt:lpstr>RESULTS OF THIS ACTION</vt:lpstr>
      <vt:lpstr>REASONS  OF  SOCIAL DIFFRENCES</vt:lpstr>
      <vt:lpstr>BLACK POWER SALUTE</vt:lpstr>
      <vt:lpstr>SOCIETY DIVISIONS</vt:lpstr>
      <vt:lpstr>Origins of social differences</vt:lpstr>
      <vt:lpstr>OVERLAPPING DIFFRENCES</vt:lpstr>
      <vt:lpstr>Cross-cutting Differences</vt:lpstr>
      <vt:lpstr>Politics of social division </vt:lpstr>
      <vt:lpstr>Three Factors of which decide the outcome of politics of social division</vt:lpstr>
      <vt:lpstr>Role of identity </vt:lpstr>
      <vt:lpstr>Role of political leader </vt:lpstr>
      <vt:lpstr>Role of government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10th Class Civis Chapter-3</dc:title>
  <dc:creator>lyla l</dc:creator>
  <cp:lastModifiedBy>lyla l</cp:lastModifiedBy>
  <cp:revision>18</cp:revision>
  <dcterms:created xsi:type="dcterms:W3CDTF">2020-08-30T05:09:16Z</dcterms:created>
  <dcterms:modified xsi:type="dcterms:W3CDTF">2020-08-30T07:30:41Z</dcterms:modified>
</cp:coreProperties>
</file>

<file path=docProps/thumbnail.jpeg>
</file>